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362" r:id="rId3"/>
    <p:sldId id="363" r:id="rId4"/>
    <p:sldId id="257" r:id="rId5"/>
    <p:sldId id="258" r:id="rId6"/>
    <p:sldId id="364" r:id="rId7"/>
    <p:sldId id="365" r:id="rId8"/>
    <p:sldId id="366" r:id="rId9"/>
    <p:sldId id="359" r:id="rId10"/>
    <p:sldId id="360" r:id="rId11"/>
    <p:sldId id="361" r:id="rId12"/>
    <p:sldId id="357" r:id="rId13"/>
    <p:sldId id="356" r:id="rId14"/>
    <p:sldId id="295" r:id="rId15"/>
    <p:sldId id="300" r:id="rId16"/>
    <p:sldId id="297" r:id="rId17"/>
    <p:sldId id="301" r:id="rId18"/>
    <p:sldId id="367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7FDBF-7D0B-439B-ADED-6249EB6660F7}" type="datetimeFigureOut">
              <a:rPr lang="tr-TR" smtClean="0"/>
              <a:t>10.02.2025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49403-FDA3-4502-82D4-586487538C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7367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 Yer Tutucusu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tr-TR" smtClean="0"/>
              <a:t>Rejeneratif tıp, patolojik dokuların onarımını doğal tamir yollarının stimülasyonu veya biyomühendislik yoluyla elde edilen ürünlerin uygulanmasını içeren gelişmekte olan bir alandır.</a:t>
            </a:r>
          </a:p>
          <a:p>
            <a:r>
              <a:rPr lang="tr-TR" smtClean="0"/>
              <a:t>Kas iskelet sistemi sorunlarında rejeneratif tıp uygulamaları içerisinde proloterapi, trombositten zengin plazma ve mezenşimal kök hücre tedavileri yer almaktadır</a:t>
            </a:r>
          </a:p>
          <a:p>
            <a:endParaRPr lang="tr-TR" smtClean="0"/>
          </a:p>
        </p:txBody>
      </p:sp>
      <p:sp>
        <p:nvSpPr>
          <p:cNvPr id="72708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91C8A46F-E5C6-4749-8B75-00A5D8FD404E}" type="slidenum">
              <a:rPr lang="tr-TR" smtClean="0">
                <a:latin typeface="Century Schoolbook" pitchFamily="18" charset="0"/>
              </a:rPr>
              <a:pPr/>
              <a:t>5</a:t>
            </a:fld>
            <a:endParaRPr lang="tr-TR" smtClean="0">
              <a:latin typeface="Century Schoolbook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10.02.2025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10.02.2025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10.02.2025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10.02.2025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10.02.2025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10.02.2025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2 İçerik Yer Tutucusu"/>
          <p:cNvSpPr>
            <a:spLocks noGrp="1"/>
          </p:cNvSpPr>
          <p:nvPr>
            <p:ph idx="1"/>
          </p:nvPr>
        </p:nvSpPr>
        <p:spPr>
          <a:xfrm>
            <a:off x="755650" y="4843463"/>
            <a:ext cx="7777163" cy="1871662"/>
          </a:xfrm>
        </p:spPr>
        <p:txBody>
          <a:bodyPr/>
          <a:lstStyle/>
          <a:p>
            <a:pPr algn="ctr" eaLnBrk="1" hangingPunct="1">
              <a:lnSpc>
                <a:spcPct val="60000"/>
              </a:lnSpc>
              <a:buFont typeface="Arial" charset="0"/>
              <a:buNone/>
            </a:pPr>
            <a:endParaRPr lang="tr-TR" altLang="tr-TR" sz="2300" b="1" dirty="0" smtClean="0">
              <a:latin typeface="Arial" charset="0"/>
              <a:cs typeface="Arial" charset="0"/>
            </a:endParaRPr>
          </a:p>
          <a:p>
            <a:pPr algn="ctr" eaLnBrk="1" hangingPunct="1">
              <a:lnSpc>
                <a:spcPct val="60000"/>
              </a:lnSpc>
              <a:buFont typeface="Arial" charset="0"/>
              <a:buNone/>
            </a:pPr>
            <a:r>
              <a:rPr lang="en-US" altLang="tr-TR" sz="2800" b="1" dirty="0" smtClean="0">
                <a:latin typeface="Arial" charset="0"/>
                <a:cs typeface="Arial" charset="0"/>
              </a:rPr>
              <a:t>Prof.</a:t>
            </a:r>
            <a:r>
              <a:rPr lang="tr-TR" altLang="tr-TR" sz="2800" b="1" dirty="0" smtClean="0">
                <a:latin typeface="Arial" charset="0"/>
                <a:cs typeface="Arial" charset="0"/>
              </a:rPr>
              <a:t> Dr.</a:t>
            </a:r>
            <a:r>
              <a:rPr lang="en-US" altLang="tr-TR" sz="2800" b="1" dirty="0" smtClean="0">
                <a:latin typeface="Arial" charset="0"/>
                <a:cs typeface="Arial" charset="0"/>
              </a:rPr>
              <a:t> </a:t>
            </a:r>
            <a:r>
              <a:rPr lang="tr-TR" altLang="tr-TR" sz="2800" b="1" dirty="0" smtClean="0">
                <a:latin typeface="Arial" charset="0"/>
                <a:cs typeface="Arial" charset="0"/>
              </a:rPr>
              <a:t>Can </a:t>
            </a:r>
            <a:r>
              <a:rPr lang="tr-TR" altLang="tr-TR" sz="2800" b="1" dirty="0" err="1" smtClean="0">
                <a:latin typeface="Arial" charset="0"/>
                <a:cs typeface="Arial" charset="0"/>
              </a:rPr>
              <a:t>Eyigör</a:t>
            </a:r>
            <a:endParaRPr lang="en-US" altLang="tr-TR" sz="2800" b="1" dirty="0" smtClean="0">
              <a:latin typeface="Arial" charset="0"/>
              <a:cs typeface="Arial" charset="0"/>
            </a:endParaRPr>
          </a:p>
          <a:p>
            <a:pPr algn="ctr" eaLnBrk="1" hangingPunct="1">
              <a:lnSpc>
                <a:spcPct val="60000"/>
              </a:lnSpc>
            </a:pPr>
            <a:endParaRPr lang="tr-TR" altLang="tr-TR" sz="2800" b="1" dirty="0" smtClean="0">
              <a:solidFill>
                <a:schemeClr val="hlink"/>
              </a:solidFill>
              <a:latin typeface="Arial" charset="0"/>
              <a:cs typeface="Arial" charset="0"/>
            </a:endParaRPr>
          </a:p>
          <a:p>
            <a:pPr algn="ctr" eaLnBrk="1" hangingPunct="1">
              <a:lnSpc>
                <a:spcPct val="60000"/>
              </a:lnSpc>
              <a:buFont typeface="Arial" charset="0"/>
              <a:buNone/>
            </a:pPr>
            <a:r>
              <a:rPr lang="tr-TR" altLang="tr-TR" sz="1300" b="1" dirty="0" smtClean="0">
                <a:latin typeface="Arial" charset="0"/>
                <a:cs typeface="Arial" charset="0"/>
              </a:rPr>
              <a:t>Ege</a:t>
            </a:r>
            <a:r>
              <a:rPr lang="en-US" altLang="tr-TR" sz="1300" b="1" dirty="0" smtClean="0">
                <a:latin typeface="Arial" charset="0"/>
                <a:cs typeface="Arial" charset="0"/>
              </a:rPr>
              <a:t> </a:t>
            </a:r>
            <a:r>
              <a:rPr lang="tr-TR" altLang="tr-TR" sz="1300" b="1" dirty="0" smtClean="0">
                <a:latin typeface="Arial" charset="0"/>
                <a:cs typeface="Arial" charset="0"/>
              </a:rPr>
              <a:t>Ü</a:t>
            </a:r>
            <a:r>
              <a:rPr lang="en-US" altLang="tr-TR" sz="1300" b="1" dirty="0" err="1" smtClean="0">
                <a:latin typeface="Arial" charset="0"/>
                <a:cs typeface="Arial" charset="0"/>
              </a:rPr>
              <a:t>niversit</a:t>
            </a:r>
            <a:r>
              <a:rPr lang="tr-TR" altLang="tr-TR" sz="1300" b="1" dirty="0" smtClean="0">
                <a:latin typeface="Arial" charset="0"/>
                <a:cs typeface="Arial" charset="0"/>
              </a:rPr>
              <a:t>esi</a:t>
            </a:r>
            <a:r>
              <a:rPr lang="en-US" altLang="tr-TR" sz="1300" b="1" dirty="0" smtClean="0">
                <a:latin typeface="Arial" charset="0"/>
                <a:cs typeface="Arial" charset="0"/>
              </a:rPr>
              <a:t> </a:t>
            </a:r>
            <a:r>
              <a:rPr lang="tr-TR" altLang="tr-TR" sz="1300" b="1" dirty="0" smtClean="0">
                <a:latin typeface="Arial" charset="0"/>
                <a:cs typeface="Arial" charset="0"/>
              </a:rPr>
              <a:t>Tıp</a:t>
            </a:r>
            <a:r>
              <a:rPr lang="en-US" altLang="tr-TR" sz="1300" b="1" dirty="0" smtClean="0">
                <a:latin typeface="Arial" charset="0"/>
                <a:cs typeface="Arial" charset="0"/>
              </a:rPr>
              <a:t> </a:t>
            </a:r>
            <a:r>
              <a:rPr lang="en-US" altLang="tr-TR" sz="1300" b="1" dirty="0" err="1" smtClean="0">
                <a:latin typeface="Arial" charset="0"/>
                <a:cs typeface="Arial" charset="0"/>
              </a:rPr>
              <a:t>Fa</a:t>
            </a:r>
            <a:r>
              <a:rPr lang="tr-TR" altLang="tr-TR" sz="1300" b="1" dirty="0" err="1" smtClean="0">
                <a:latin typeface="Arial" charset="0"/>
                <a:cs typeface="Arial" charset="0"/>
              </a:rPr>
              <a:t>kü</a:t>
            </a:r>
            <a:r>
              <a:rPr lang="en-US" altLang="tr-TR" sz="1300" b="1" dirty="0" err="1" smtClean="0">
                <a:latin typeface="Arial" charset="0"/>
                <a:cs typeface="Arial" charset="0"/>
              </a:rPr>
              <a:t>lt</a:t>
            </a:r>
            <a:r>
              <a:rPr lang="tr-TR" altLang="tr-TR" sz="1300" b="1" dirty="0" smtClean="0">
                <a:latin typeface="Arial" charset="0"/>
                <a:cs typeface="Arial" charset="0"/>
              </a:rPr>
              <a:t>esi</a:t>
            </a:r>
            <a:r>
              <a:rPr lang="en-US" altLang="tr-TR" sz="1300" b="1" dirty="0" smtClean="0">
                <a:latin typeface="Arial" charset="0"/>
                <a:cs typeface="Arial" charset="0"/>
              </a:rPr>
              <a:t> </a:t>
            </a:r>
          </a:p>
          <a:p>
            <a:pPr algn="ctr" eaLnBrk="1" hangingPunct="1">
              <a:lnSpc>
                <a:spcPct val="60000"/>
              </a:lnSpc>
              <a:buFont typeface="Arial" charset="0"/>
              <a:buNone/>
            </a:pPr>
            <a:r>
              <a:rPr lang="en-US" altLang="tr-TR" sz="1300" b="1" dirty="0" err="1" smtClean="0">
                <a:latin typeface="Arial" charset="0"/>
                <a:cs typeface="Arial" charset="0"/>
              </a:rPr>
              <a:t>Algolo</a:t>
            </a:r>
            <a:r>
              <a:rPr lang="tr-TR" altLang="tr-TR" sz="1300" b="1" dirty="0" err="1" smtClean="0">
                <a:latin typeface="Arial" charset="0"/>
                <a:cs typeface="Arial" charset="0"/>
              </a:rPr>
              <a:t>ji</a:t>
            </a:r>
            <a:r>
              <a:rPr lang="en-US" altLang="tr-TR" sz="1300" b="1" dirty="0" smtClean="0">
                <a:latin typeface="Arial" charset="0"/>
                <a:cs typeface="Arial" charset="0"/>
              </a:rPr>
              <a:t> </a:t>
            </a:r>
            <a:r>
              <a:rPr lang="tr-TR" altLang="tr-TR" sz="1300" b="1" dirty="0" smtClean="0">
                <a:latin typeface="Arial" charset="0"/>
                <a:cs typeface="Arial" charset="0"/>
              </a:rPr>
              <a:t>Bilim Dalı</a:t>
            </a:r>
            <a:endParaRPr lang="en-US" altLang="tr-TR" sz="1300" b="1" dirty="0" smtClean="0">
              <a:latin typeface="Arial" charset="0"/>
              <a:cs typeface="Arial" charset="0"/>
            </a:endParaRPr>
          </a:p>
          <a:p>
            <a:pPr algn="ctr" eaLnBrk="1" hangingPunct="1">
              <a:lnSpc>
                <a:spcPct val="60000"/>
              </a:lnSpc>
              <a:buFont typeface="Arial" charset="0"/>
              <a:buNone/>
            </a:pPr>
            <a:r>
              <a:rPr lang="tr-TR" altLang="tr-TR" sz="1300" b="1" dirty="0" smtClean="0">
                <a:latin typeface="Arial" charset="0"/>
                <a:cs typeface="Arial" charset="0"/>
              </a:rPr>
              <a:t>İzmir</a:t>
            </a:r>
            <a:r>
              <a:rPr lang="tr-TR" altLang="tr-TR" sz="1800" b="1" dirty="0" smtClean="0">
                <a:latin typeface="Arial" charset="0"/>
                <a:cs typeface="Arial" charset="0"/>
              </a:rPr>
              <a:t> </a:t>
            </a:r>
          </a:p>
          <a:p>
            <a:pPr algn="ctr" eaLnBrk="1" hangingPunct="1">
              <a:lnSpc>
                <a:spcPct val="60000"/>
              </a:lnSpc>
              <a:buFont typeface="Arial" charset="0"/>
              <a:buNone/>
            </a:pPr>
            <a:endParaRPr lang="tr-TR" altLang="tr-TR" sz="1800" b="1" dirty="0" smtClean="0">
              <a:solidFill>
                <a:srgbClr val="CC0000"/>
              </a:solidFill>
              <a:latin typeface="Comic Sans MS" pitchFamily="66" charset="0"/>
            </a:endParaRPr>
          </a:p>
          <a:p>
            <a:pPr algn="ctr" eaLnBrk="1" hangingPunct="1">
              <a:lnSpc>
                <a:spcPct val="60000"/>
              </a:lnSpc>
            </a:pPr>
            <a:endParaRPr lang="tr-TR" altLang="tr-TR" sz="1800" b="1" dirty="0" smtClean="0"/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975713" y="1844824"/>
            <a:ext cx="741362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tr-TR" sz="6000" b="1" dirty="0" smtClean="0">
                <a:solidFill>
                  <a:srgbClr val="FF0000"/>
                </a:solidFill>
              </a:rPr>
              <a:t>EXOZOME </a:t>
            </a:r>
            <a:endParaRPr lang="tr-TR" altLang="tr-TR" sz="5800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65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Otojenik</a:t>
            </a:r>
            <a:r>
              <a:rPr lang="tr-TR" dirty="0" smtClean="0">
                <a:solidFill>
                  <a:srgbClr val="FF0000"/>
                </a:solidFill>
              </a:rPr>
              <a:t> - </a:t>
            </a:r>
            <a:r>
              <a:rPr lang="tr-TR" dirty="0" err="1" smtClean="0">
                <a:solidFill>
                  <a:srgbClr val="FF0000"/>
                </a:solidFill>
              </a:rPr>
              <a:t>Eksozom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Avantajları</a:t>
            </a:r>
            <a:r>
              <a:rPr lang="tr-TR" b="1" dirty="0" smtClean="0"/>
              <a:t>;</a:t>
            </a:r>
          </a:p>
          <a:p>
            <a:pPr lvl="1"/>
            <a:r>
              <a:rPr lang="tr-TR" dirty="0" smtClean="0"/>
              <a:t>Hastanın kendi kanından elde edilirler</a:t>
            </a:r>
            <a:endParaRPr lang="tr-TR" dirty="0" smtClean="0"/>
          </a:p>
          <a:p>
            <a:pPr lvl="1"/>
            <a:r>
              <a:rPr lang="tr-TR" dirty="0"/>
              <a:t>Kolay elde </a:t>
            </a:r>
            <a:r>
              <a:rPr lang="tr-TR" dirty="0" smtClean="0"/>
              <a:t>edilebilirlik</a:t>
            </a:r>
          </a:p>
          <a:p>
            <a:pPr lvl="2"/>
            <a:r>
              <a:rPr lang="tr-TR" dirty="0" smtClean="0"/>
              <a:t>Hastadan sadece kan alınır</a:t>
            </a:r>
          </a:p>
          <a:p>
            <a:pPr lvl="2"/>
            <a:r>
              <a:rPr lang="tr-TR" dirty="0" smtClean="0"/>
              <a:t>35 dakikada son ürün hazırlanır</a:t>
            </a:r>
            <a:endParaRPr lang="tr-TR" dirty="0"/>
          </a:p>
          <a:p>
            <a:pPr lvl="1"/>
            <a:r>
              <a:rPr lang="tr-TR" dirty="0" smtClean="0"/>
              <a:t>Güvenli </a:t>
            </a:r>
            <a:r>
              <a:rPr lang="tr-TR" dirty="0" smtClean="0"/>
              <a:t>(</a:t>
            </a:r>
            <a:r>
              <a:rPr lang="tr-TR" dirty="0" err="1" smtClean="0"/>
              <a:t>non-allerjik</a:t>
            </a:r>
            <a:r>
              <a:rPr lang="tr-TR" dirty="0" smtClean="0"/>
              <a:t> ve </a:t>
            </a:r>
            <a:r>
              <a:rPr lang="tr-TR" dirty="0" err="1" smtClean="0"/>
              <a:t>non-immunojenik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Ucuz</a:t>
            </a:r>
          </a:p>
          <a:p>
            <a:pPr lvl="1"/>
            <a:r>
              <a:rPr lang="tr-TR" dirty="0" smtClean="0"/>
              <a:t>Kullanımı </a:t>
            </a:r>
            <a:r>
              <a:rPr lang="tr-TR" dirty="0" smtClean="0"/>
              <a:t>yasal </a:t>
            </a:r>
          </a:p>
          <a:p>
            <a:pPr marL="0" indent="0">
              <a:buNone/>
            </a:pPr>
            <a:endParaRPr lang="tr-TR" dirty="0" smtClean="0"/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05997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Allojenik</a:t>
            </a:r>
            <a:r>
              <a:rPr lang="tr-TR" dirty="0" smtClean="0">
                <a:solidFill>
                  <a:srgbClr val="FF0000"/>
                </a:solidFill>
              </a:rPr>
              <a:t> - </a:t>
            </a:r>
            <a:r>
              <a:rPr lang="tr-TR" dirty="0" err="1" smtClean="0">
                <a:solidFill>
                  <a:srgbClr val="FF0000"/>
                </a:solidFill>
              </a:rPr>
              <a:t>Eksozom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sz="4500" b="1" dirty="0" smtClean="0"/>
              <a:t>Farklı bir dokudan elde edilmesine </a:t>
            </a:r>
            <a:r>
              <a:rPr lang="tr-TR" sz="4500" b="1" dirty="0" smtClean="0"/>
              <a:t>bağlı;</a:t>
            </a:r>
            <a:endParaRPr lang="tr-TR" sz="4500" b="1" dirty="0" smtClean="0"/>
          </a:p>
          <a:p>
            <a:pPr lvl="1"/>
            <a:r>
              <a:rPr lang="tr-TR" sz="4500" dirty="0" err="1" smtClean="0"/>
              <a:t>Allerjik</a:t>
            </a:r>
            <a:r>
              <a:rPr lang="tr-TR" sz="4500" dirty="0" smtClean="0"/>
              <a:t> ve </a:t>
            </a:r>
            <a:r>
              <a:rPr lang="tr-TR" sz="4500" dirty="0" err="1" smtClean="0"/>
              <a:t>immunojenik</a:t>
            </a:r>
            <a:r>
              <a:rPr lang="tr-TR" sz="4500" dirty="0" smtClean="0"/>
              <a:t> yanıt ?</a:t>
            </a:r>
          </a:p>
          <a:p>
            <a:pPr lvl="1"/>
            <a:r>
              <a:rPr lang="tr-TR" sz="4500" dirty="0" smtClean="0"/>
              <a:t>Saklama </a:t>
            </a:r>
            <a:r>
              <a:rPr lang="tr-TR" sz="4500" dirty="0" smtClean="0"/>
              <a:t>koşulları ve transport </a:t>
            </a:r>
            <a:r>
              <a:rPr lang="tr-TR" sz="4500" dirty="0" smtClean="0"/>
              <a:t>uygunsuzluğu </a:t>
            </a:r>
            <a:r>
              <a:rPr lang="tr-TR" sz="4500" dirty="0" smtClean="0"/>
              <a:t>?</a:t>
            </a:r>
          </a:p>
          <a:p>
            <a:pPr lvl="1"/>
            <a:r>
              <a:rPr lang="tr-TR" sz="4500" dirty="0" err="1"/>
              <a:t>Pahallı</a:t>
            </a:r>
            <a:r>
              <a:rPr lang="tr-TR" sz="4500" dirty="0"/>
              <a:t> olması</a:t>
            </a:r>
          </a:p>
          <a:p>
            <a:pPr lvl="1"/>
            <a:r>
              <a:rPr lang="tr-TR" sz="4500" dirty="0" smtClean="0"/>
              <a:t>Güvenlik ?</a:t>
            </a:r>
          </a:p>
          <a:p>
            <a:pPr lvl="2"/>
            <a:r>
              <a:rPr lang="tr-TR" sz="3400" dirty="0" smtClean="0"/>
              <a:t>Genetik hastalık aktarım riski</a:t>
            </a:r>
          </a:p>
          <a:p>
            <a:pPr lvl="2"/>
            <a:r>
              <a:rPr lang="tr-TR" sz="3400" dirty="0" err="1" smtClean="0"/>
              <a:t>Biontech</a:t>
            </a:r>
            <a:r>
              <a:rPr lang="tr-TR" sz="3400" dirty="0" smtClean="0"/>
              <a:t> </a:t>
            </a:r>
            <a:r>
              <a:rPr lang="tr-TR" sz="3400" dirty="0"/>
              <a:t>aşısı, </a:t>
            </a:r>
            <a:r>
              <a:rPr lang="tr-TR" sz="3400" dirty="0" err="1"/>
              <a:t>mRNA</a:t>
            </a:r>
            <a:r>
              <a:rPr lang="tr-TR" sz="3400" dirty="0"/>
              <a:t> veya haberci RNA olarak bilinen bir teknik üzerine </a:t>
            </a:r>
            <a:r>
              <a:rPr lang="tr-TR" sz="3400" dirty="0" smtClean="0"/>
              <a:t>kuruludur. </a:t>
            </a:r>
            <a:r>
              <a:rPr lang="tr-TR" sz="3400" dirty="0" err="1" smtClean="0"/>
              <a:t>Eksozonlar</a:t>
            </a:r>
            <a:r>
              <a:rPr lang="tr-TR" sz="3400" dirty="0" smtClean="0"/>
              <a:t> da RNA’lar üzerinden etkilerini oluştururlar, bu nedenle benzer yan etkiler oluşabilir</a:t>
            </a:r>
            <a:endParaRPr lang="tr-TR" sz="3400" dirty="0" smtClean="0"/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898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Eksozom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/>
              <a:t>Eksozomlar</a:t>
            </a:r>
            <a:r>
              <a:rPr lang="tr-TR" sz="2400" dirty="0"/>
              <a:t>, plazma </a:t>
            </a:r>
            <a:r>
              <a:rPr lang="tr-TR" sz="2400" dirty="0" err="1"/>
              <a:t>membranına</a:t>
            </a:r>
            <a:r>
              <a:rPr lang="tr-TR" sz="2400" dirty="0"/>
              <a:t> girdikten sonra çeşitli kök hücreler tarafından salgılanan ve daha sonra hücre dışı boşluğa salınan, çapları 40 ila 100 </a:t>
            </a:r>
            <a:r>
              <a:rPr lang="tr-TR" sz="2400" dirty="0" err="1"/>
              <a:t>nm</a:t>
            </a:r>
            <a:r>
              <a:rPr lang="tr-TR" sz="2400" dirty="0"/>
              <a:t> arasında değişen, </a:t>
            </a:r>
            <a:r>
              <a:rPr lang="tr-TR" sz="2400" dirty="0" err="1"/>
              <a:t>endozomal</a:t>
            </a:r>
            <a:r>
              <a:rPr lang="tr-TR" sz="2400" dirty="0"/>
              <a:t> kökenli, küçük </a:t>
            </a:r>
            <a:r>
              <a:rPr lang="tr-TR" sz="2400" dirty="0" err="1"/>
              <a:t>membranlı</a:t>
            </a:r>
            <a:r>
              <a:rPr lang="tr-TR" sz="2400" dirty="0"/>
              <a:t> </a:t>
            </a:r>
            <a:r>
              <a:rPr lang="tr-TR" sz="2400" dirty="0" smtClean="0"/>
              <a:t>keseciklerdir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194842"/>
            <a:ext cx="2988149" cy="3663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201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Eksozom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Eksozomlar</a:t>
            </a:r>
            <a:r>
              <a:rPr lang="tr-TR" sz="2400" dirty="0" smtClean="0"/>
              <a:t> </a:t>
            </a:r>
            <a:r>
              <a:rPr lang="tr-TR" sz="2400" dirty="0"/>
              <a:t>hücreden hücreye iletişimde yer alır ve </a:t>
            </a:r>
            <a:r>
              <a:rPr lang="tr-TR" sz="2400" dirty="0" err="1"/>
              <a:t>mikroRNA'lar</a:t>
            </a:r>
            <a:r>
              <a:rPr lang="tr-TR" sz="2400" dirty="0"/>
              <a:t>, </a:t>
            </a:r>
            <a:r>
              <a:rPr lang="tr-TR" sz="2400" dirty="0" err="1"/>
              <a:t>mRNA'lar</a:t>
            </a:r>
            <a:r>
              <a:rPr lang="tr-TR" sz="2400" dirty="0"/>
              <a:t> ve aktif proteinler sunarak alıcı hücrelerin kaderini ve </a:t>
            </a:r>
            <a:r>
              <a:rPr lang="tr-TR" sz="2400" dirty="0" err="1"/>
              <a:t>fenotipini</a:t>
            </a:r>
            <a:r>
              <a:rPr lang="tr-TR" sz="2400" dirty="0"/>
              <a:t> düzenleme yeteneğine sahiptir </a:t>
            </a:r>
          </a:p>
          <a:p>
            <a:endParaRPr lang="tr-T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841744"/>
            <a:ext cx="3276181" cy="4016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801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Eksozom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Eksozomlar</a:t>
            </a:r>
            <a:r>
              <a:rPr lang="tr-TR" sz="2400" dirty="0" smtClean="0"/>
              <a:t>, proteinleri</a:t>
            </a:r>
            <a:r>
              <a:rPr lang="tr-TR" sz="2400" dirty="0"/>
              <a:t>, lipitleri, </a:t>
            </a:r>
            <a:r>
              <a:rPr lang="tr-TR" sz="2400" dirty="0" err="1"/>
              <a:t>sitokinleri</a:t>
            </a:r>
            <a:r>
              <a:rPr lang="tr-TR" sz="2400" dirty="0"/>
              <a:t> ve çeşitli RNA alt tiplerini </a:t>
            </a:r>
            <a:r>
              <a:rPr lang="tr-TR" sz="2400" dirty="0" smtClean="0"/>
              <a:t>içerir</a:t>
            </a:r>
          </a:p>
          <a:p>
            <a:endParaRPr lang="tr-TR" sz="2400" dirty="0" smtClean="0"/>
          </a:p>
          <a:p>
            <a:r>
              <a:rPr lang="tr-TR" sz="2400" dirty="0" smtClean="0"/>
              <a:t>Hedef hücrelerde </a:t>
            </a:r>
            <a:r>
              <a:rPr lang="tr-TR" sz="2400" dirty="0"/>
              <a:t>ve dokularda hücreler arası iletişimi ve gen ekspresyonunu düzenleme potansiyeline </a:t>
            </a:r>
            <a:r>
              <a:rPr lang="tr-TR" sz="2400" dirty="0" smtClean="0"/>
              <a:t>sahiptir</a:t>
            </a:r>
          </a:p>
          <a:p>
            <a:endParaRPr lang="tr-TR" sz="2400" dirty="0" smtClean="0"/>
          </a:p>
          <a:p>
            <a:r>
              <a:rPr lang="tr-TR" sz="2400" dirty="0" err="1" smtClean="0"/>
              <a:t>Eksozomlar</a:t>
            </a:r>
            <a:r>
              <a:rPr lang="tr-TR" sz="2400" dirty="0" smtClean="0"/>
              <a:t>, </a:t>
            </a:r>
            <a:r>
              <a:rPr lang="tr-TR" sz="2400" dirty="0"/>
              <a:t>anti-</a:t>
            </a:r>
            <a:r>
              <a:rPr lang="tr-TR" sz="2400" dirty="0" err="1"/>
              <a:t>enflamatuar</a:t>
            </a:r>
            <a:r>
              <a:rPr lang="tr-TR" sz="2400" dirty="0"/>
              <a:t> yolları aktive </a:t>
            </a:r>
            <a:r>
              <a:rPr lang="tr-TR" sz="2400" dirty="0" smtClean="0"/>
              <a:t>eden </a:t>
            </a:r>
            <a:r>
              <a:rPr lang="tr-TR" sz="2400" dirty="0"/>
              <a:t>ve hücre onarımını teşvik </a:t>
            </a:r>
            <a:r>
              <a:rPr lang="tr-TR" sz="2400" dirty="0" smtClean="0"/>
              <a:t>eden </a:t>
            </a:r>
            <a:r>
              <a:rPr lang="tr-TR" sz="2400" dirty="0"/>
              <a:t>sinyal proteinleri ve </a:t>
            </a:r>
            <a:r>
              <a:rPr lang="tr-TR" sz="2400" dirty="0" err="1"/>
              <a:t>mRNA'ları</a:t>
            </a:r>
            <a:r>
              <a:rPr lang="tr-TR" sz="2400" dirty="0"/>
              <a:t> </a:t>
            </a:r>
            <a:r>
              <a:rPr lang="tr-TR" sz="2400" dirty="0" smtClean="0"/>
              <a:t>taşır</a:t>
            </a:r>
          </a:p>
          <a:p>
            <a:endParaRPr lang="tr-TR" sz="2400" dirty="0" smtClean="0"/>
          </a:p>
          <a:p>
            <a:r>
              <a:rPr lang="tr-TR" sz="2400" dirty="0" smtClean="0"/>
              <a:t>in </a:t>
            </a:r>
            <a:r>
              <a:rPr lang="tr-TR" sz="2400" dirty="0" err="1"/>
              <a:t>vivo</a:t>
            </a:r>
            <a:r>
              <a:rPr lang="tr-TR" sz="2400" dirty="0"/>
              <a:t> ortamda </a:t>
            </a:r>
            <a:r>
              <a:rPr lang="tr-TR" sz="2400" dirty="0" err="1" smtClean="0"/>
              <a:t>rejeneratif</a:t>
            </a:r>
            <a:r>
              <a:rPr lang="tr-TR" sz="2400" dirty="0" smtClean="0"/>
              <a:t> </a:t>
            </a:r>
            <a:r>
              <a:rPr lang="tr-TR" sz="2400" dirty="0"/>
              <a:t>biyolojik aktiviteye sahiptirler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1648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Eksozom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Eksozomlar</a:t>
            </a:r>
            <a:r>
              <a:rPr lang="tr-TR" sz="2400" dirty="0" smtClean="0"/>
              <a:t> öncelikle </a:t>
            </a:r>
            <a:r>
              <a:rPr lang="tr-TR" sz="2400" dirty="0"/>
              <a:t>spesifik hedef hücrelerin büyümesini, çoğalmasını ve farklılaşmasını başlatır ve düzenler</a:t>
            </a:r>
          </a:p>
          <a:p>
            <a:endParaRPr lang="tr-TR" sz="2400" dirty="0" smtClean="0"/>
          </a:p>
          <a:p>
            <a:r>
              <a:rPr lang="tr-TR" sz="2400" dirty="0" smtClean="0"/>
              <a:t>Yüksek </a:t>
            </a:r>
            <a:r>
              <a:rPr lang="tr-TR" sz="2400" dirty="0"/>
              <a:t>konsantrasyonda </a:t>
            </a:r>
            <a:r>
              <a:rPr lang="tr-TR" sz="2400" dirty="0" err="1" smtClean="0"/>
              <a:t>otolog</a:t>
            </a:r>
            <a:r>
              <a:rPr lang="tr-TR" sz="2400" dirty="0" smtClean="0"/>
              <a:t> </a:t>
            </a:r>
            <a:r>
              <a:rPr lang="tr-TR" sz="2400" dirty="0"/>
              <a:t>büyüme faktörleri ve pozitif </a:t>
            </a:r>
            <a:r>
              <a:rPr lang="tr-TR" sz="2400" dirty="0" err="1" smtClean="0"/>
              <a:t>interlökinlerini</a:t>
            </a:r>
            <a:r>
              <a:rPr lang="tr-TR" sz="2400" dirty="0" smtClean="0"/>
              <a:t> içerir</a:t>
            </a:r>
          </a:p>
          <a:p>
            <a:endParaRPr lang="tr-TR" sz="2400" dirty="0" smtClean="0"/>
          </a:p>
          <a:p>
            <a:r>
              <a:rPr lang="tr-TR" sz="2400" dirty="0" smtClean="0"/>
              <a:t>Hücre </a:t>
            </a:r>
            <a:r>
              <a:rPr lang="tr-TR" sz="2400" dirty="0"/>
              <a:t>yenilenmesi uyarılarak negatif etkili blokajlar kaldırılır ve doğal yenilenme </a:t>
            </a:r>
            <a:r>
              <a:rPr lang="tr-TR" sz="2400" dirty="0" smtClean="0"/>
              <a:t>sürecini başlatır </a:t>
            </a:r>
          </a:p>
        </p:txBody>
      </p:sp>
    </p:spTree>
    <p:extLst>
      <p:ext uri="{BB962C8B-B14F-4D97-AF65-F5344CB8AC3E}">
        <p14:creationId xmlns:p14="http://schemas.microsoft.com/office/powerpoint/2010/main" val="84057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Eksozom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/>
              <a:t>Platelet</a:t>
            </a:r>
            <a:r>
              <a:rPr lang="tr-TR" sz="2400" dirty="0"/>
              <a:t> kaynaklı </a:t>
            </a:r>
            <a:r>
              <a:rPr lang="tr-TR" sz="2400" dirty="0" err="1"/>
              <a:t>eksozomlar</a:t>
            </a:r>
            <a:r>
              <a:rPr lang="tr-TR" sz="2400" dirty="0" smtClean="0"/>
              <a:t>;</a:t>
            </a:r>
          </a:p>
          <a:p>
            <a:pPr lvl="1"/>
            <a:r>
              <a:rPr lang="tr-TR" sz="2000" dirty="0" smtClean="0"/>
              <a:t>PRP tarafından </a:t>
            </a:r>
            <a:r>
              <a:rPr lang="tr-TR" sz="2000" dirty="0"/>
              <a:t>salınan büyüme </a:t>
            </a:r>
            <a:r>
              <a:rPr lang="tr-TR" sz="2000" dirty="0" smtClean="0"/>
              <a:t>faktörlerini</a:t>
            </a:r>
          </a:p>
          <a:p>
            <a:pPr lvl="1"/>
            <a:endParaRPr lang="tr-TR" sz="2000" dirty="0" smtClean="0"/>
          </a:p>
          <a:p>
            <a:pPr lvl="1"/>
            <a:r>
              <a:rPr lang="tr-TR" sz="2000" dirty="0" err="1" smtClean="0"/>
              <a:t>Sitokinler</a:t>
            </a:r>
            <a:r>
              <a:rPr lang="tr-TR" sz="2000" dirty="0" smtClean="0"/>
              <a:t> </a:t>
            </a:r>
            <a:r>
              <a:rPr lang="tr-TR" sz="2000" dirty="0"/>
              <a:t>ve </a:t>
            </a:r>
            <a:r>
              <a:rPr lang="tr-TR" sz="2000" dirty="0" err="1"/>
              <a:t>ekstraselüler</a:t>
            </a:r>
            <a:r>
              <a:rPr lang="tr-TR" sz="2000" dirty="0"/>
              <a:t> </a:t>
            </a:r>
            <a:r>
              <a:rPr lang="tr-TR" sz="2000" dirty="0" err="1"/>
              <a:t>matriks</a:t>
            </a:r>
            <a:r>
              <a:rPr lang="tr-TR" sz="2000" dirty="0"/>
              <a:t> düzenleyiciler tarafından sağlanan </a:t>
            </a:r>
            <a:r>
              <a:rPr lang="tr-TR" sz="2000" dirty="0" err="1"/>
              <a:t>revaskülarizasyon</a:t>
            </a:r>
            <a:r>
              <a:rPr lang="tr-TR" sz="2000" dirty="0"/>
              <a:t>, hasarlı doku tamiri ve </a:t>
            </a:r>
            <a:r>
              <a:rPr lang="tr-TR" sz="2000" dirty="0" err="1"/>
              <a:t>mezenkimal</a:t>
            </a:r>
            <a:r>
              <a:rPr lang="tr-TR" sz="2000" dirty="0"/>
              <a:t> kök hücre aktivasyonu gibi avantajların hepsine </a:t>
            </a:r>
            <a:r>
              <a:rPr lang="tr-TR" sz="2000" dirty="0" smtClean="0"/>
              <a:t>sahiptir</a:t>
            </a:r>
          </a:p>
          <a:p>
            <a:pPr lvl="1"/>
            <a:endParaRPr lang="tr-TR" sz="2000" dirty="0" smtClean="0"/>
          </a:p>
          <a:p>
            <a:pPr lvl="1"/>
            <a:r>
              <a:rPr lang="tr-TR" sz="2000" dirty="0" smtClean="0"/>
              <a:t>PRP </a:t>
            </a:r>
            <a:r>
              <a:rPr lang="tr-TR" sz="2000" dirty="0"/>
              <a:t>ve </a:t>
            </a:r>
            <a:r>
              <a:rPr lang="tr-TR" sz="2000" dirty="0" err="1"/>
              <a:t>platelet</a:t>
            </a:r>
            <a:r>
              <a:rPr lang="tr-TR" sz="2000" dirty="0"/>
              <a:t> konsantrelerine göre </a:t>
            </a:r>
            <a:r>
              <a:rPr lang="tr-TR" sz="2000" dirty="0" smtClean="0"/>
              <a:t>hızlı yara iyileşmesi ve </a:t>
            </a:r>
            <a:r>
              <a:rPr lang="tr-TR" sz="2000" dirty="0" err="1" smtClean="0"/>
              <a:t>rejenerasyon</a:t>
            </a:r>
            <a:r>
              <a:rPr lang="tr-TR" sz="2000" dirty="0" smtClean="0"/>
              <a:t> </a:t>
            </a:r>
            <a:r>
              <a:rPr lang="tr-TR" sz="2000" dirty="0"/>
              <a:t>kapasite </a:t>
            </a:r>
            <a:r>
              <a:rPr lang="tr-TR" sz="2000" dirty="0" smtClean="0"/>
              <a:t>açısından </a:t>
            </a:r>
            <a:r>
              <a:rPr lang="tr-TR" sz="2000" dirty="0"/>
              <a:t>çok daha </a:t>
            </a:r>
            <a:r>
              <a:rPr lang="tr-TR" sz="2000" dirty="0" smtClean="0"/>
              <a:t>güçlüdür</a:t>
            </a:r>
          </a:p>
          <a:p>
            <a:pPr lvl="1"/>
            <a:endParaRPr lang="tr-TR" sz="2000" dirty="0" smtClean="0"/>
          </a:p>
          <a:p>
            <a:pPr lvl="1"/>
            <a:r>
              <a:rPr lang="tr-TR" sz="2000" dirty="0" err="1" smtClean="0"/>
              <a:t>Platelet</a:t>
            </a:r>
            <a:r>
              <a:rPr lang="tr-TR" sz="2000" dirty="0" smtClean="0"/>
              <a:t> </a:t>
            </a:r>
            <a:r>
              <a:rPr lang="tr-TR" sz="2000" dirty="0"/>
              <a:t>kaynaklı </a:t>
            </a:r>
            <a:r>
              <a:rPr lang="tr-TR" sz="2000" dirty="0" err="1"/>
              <a:t>eksozomlar</a:t>
            </a:r>
            <a:r>
              <a:rPr lang="tr-TR" sz="2000" dirty="0"/>
              <a:t> doku bariyerini geçebilme özelliklerinden dolayı, diğer hücresel tedavilere göre daha avantajlıdır</a:t>
            </a:r>
          </a:p>
        </p:txBody>
      </p:sp>
    </p:spTree>
    <p:extLst>
      <p:ext uri="{BB962C8B-B14F-4D97-AF65-F5344CB8AC3E}">
        <p14:creationId xmlns:p14="http://schemas.microsoft.com/office/powerpoint/2010/main" val="280069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Eksozom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Anti-</a:t>
            </a:r>
            <a:r>
              <a:rPr lang="tr-TR" sz="2400" dirty="0" err="1"/>
              <a:t>inflamatuar</a:t>
            </a:r>
            <a:r>
              <a:rPr lang="tr-TR" sz="2400" dirty="0"/>
              <a:t> </a:t>
            </a:r>
            <a:r>
              <a:rPr lang="tr-TR" sz="2400" dirty="0" err="1"/>
              <a:t>Sitokinlerin</a:t>
            </a:r>
            <a:r>
              <a:rPr lang="tr-TR" sz="2400" dirty="0"/>
              <a:t> </a:t>
            </a:r>
            <a:r>
              <a:rPr lang="tr-TR" sz="2400" dirty="0" smtClean="0"/>
              <a:t>Avantajları;</a:t>
            </a:r>
          </a:p>
          <a:p>
            <a:pPr lvl="1"/>
            <a:r>
              <a:rPr lang="tr-TR" sz="2000" dirty="0" smtClean="0"/>
              <a:t>IL1-RA</a:t>
            </a:r>
            <a:r>
              <a:rPr lang="tr-TR" sz="2000" dirty="0"/>
              <a:t>, IL-6, IL-10 ve IL-13 dahil olmak üzere </a:t>
            </a:r>
            <a:r>
              <a:rPr lang="tr-TR" sz="2000" dirty="0" smtClean="0"/>
              <a:t>arttırılmış </a:t>
            </a:r>
            <a:r>
              <a:rPr lang="tr-TR" sz="2000" dirty="0"/>
              <a:t>oranda </a:t>
            </a:r>
            <a:r>
              <a:rPr lang="tr-TR" sz="2000" dirty="0" err="1"/>
              <a:t>endojen</a:t>
            </a:r>
            <a:r>
              <a:rPr lang="tr-TR" sz="2000" dirty="0"/>
              <a:t> anti-</a:t>
            </a:r>
            <a:r>
              <a:rPr lang="tr-TR" sz="2000" dirty="0" err="1"/>
              <a:t>inflamatuar</a:t>
            </a:r>
            <a:r>
              <a:rPr lang="tr-TR" sz="2000" dirty="0"/>
              <a:t> </a:t>
            </a:r>
            <a:r>
              <a:rPr lang="tr-TR" sz="2000" dirty="0" err="1"/>
              <a:t>sitokinleri</a:t>
            </a:r>
            <a:r>
              <a:rPr lang="tr-TR" sz="2000" dirty="0"/>
              <a:t> </a:t>
            </a:r>
            <a:r>
              <a:rPr lang="tr-TR" sz="2000" dirty="0" smtClean="0"/>
              <a:t>içerir</a:t>
            </a:r>
          </a:p>
          <a:p>
            <a:pPr lvl="1"/>
            <a:r>
              <a:rPr lang="tr-TR" sz="2000" dirty="0" smtClean="0"/>
              <a:t>Analjezik ve </a:t>
            </a:r>
            <a:r>
              <a:rPr lang="tr-TR" sz="2000" dirty="0" err="1" smtClean="0"/>
              <a:t>antiinflamatuar</a:t>
            </a:r>
            <a:r>
              <a:rPr lang="tr-TR" sz="2000" dirty="0" smtClean="0"/>
              <a:t> etkilidir</a:t>
            </a:r>
          </a:p>
          <a:p>
            <a:pPr marL="0" indent="0">
              <a:buNone/>
            </a:pPr>
            <a:endParaRPr lang="tr-TR" sz="2400" b="1" dirty="0" smtClean="0"/>
          </a:p>
          <a:p>
            <a:r>
              <a:rPr lang="tr-TR" sz="2400" dirty="0" smtClean="0"/>
              <a:t>Büyüme </a:t>
            </a:r>
            <a:r>
              <a:rPr lang="tr-TR" sz="2400" dirty="0"/>
              <a:t>Faktörlerinin </a:t>
            </a:r>
            <a:r>
              <a:rPr lang="tr-TR" sz="2400" dirty="0" smtClean="0"/>
              <a:t>Etkileri</a:t>
            </a:r>
            <a:r>
              <a:rPr lang="tr-TR" sz="2400" dirty="0"/>
              <a:t>;</a:t>
            </a:r>
            <a:endParaRPr lang="tr-TR" sz="2400" dirty="0" smtClean="0"/>
          </a:p>
          <a:p>
            <a:pPr lvl="1"/>
            <a:r>
              <a:rPr lang="tr-TR" sz="2000" dirty="0" smtClean="0"/>
              <a:t>IGF-1</a:t>
            </a:r>
            <a:r>
              <a:rPr lang="tr-TR" sz="2000" dirty="0"/>
              <a:t>, PDGF, TGF-</a:t>
            </a:r>
            <a:r>
              <a:rPr lang="el-GR" sz="2000" dirty="0"/>
              <a:t>β </a:t>
            </a:r>
            <a:r>
              <a:rPr lang="tr-TR" sz="2000" dirty="0" smtClean="0"/>
              <a:t>gibi </a:t>
            </a:r>
            <a:r>
              <a:rPr lang="tr-TR" sz="2000" dirty="0"/>
              <a:t>büyüme faktörlerini </a:t>
            </a:r>
            <a:r>
              <a:rPr lang="tr-TR" sz="2000" dirty="0" smtClean="0"/>
              <a:t>arttırılmış </a:t>
            </a:r>
            <a:r>
              <a:rPr lang="tr-TR" sz="2000" dirty="0"/>
              <a:t>oranda </a:t>
            </a:r>
            <a:r>
              <a:rPr lang="tr-TR" sz="2000" dirty="0" smtClean="0"/>
              <a:t>içerir</a:t>
            </a:r>
          </a:p>
          <a:p>
            <a:pPr lvl="1"/>
            <a:r>
              <a:rPr lang="tr-TR" sz="2000" dirty="0" smtClean="0"/>
              <a:t>Büyüme </a:t>
            </a:r>
            <a:r>
              <a:rPr lang="tr-TR" sz="2000" dirty="0"/>
              <a:t>faktörleri </a:t>
            </a:r>
            <a:r>
              <a:rPr lang="tr-TR" sz="2000" dirty="0" err="1"/>
              <a:t>rejenerasyon</a:t>
            </a:r>
            <a:r>
              <a:rPr lang="tr-TR" sz="2000" dirty="0"/>
              <a:t> sürecini </a:t>
            </a:r>
            <a:r>
              <a:rPr lang="tr-TR" sz="2000" dirty="0" smtClean="0"/>
              <a:t>tetikler</a:t>
            </a:r>
          </a:p>
          <a:p>
            <a:pPr lvl="1"/>
            <a:r>
              <a:rPr lang="tr-TR" sz="2000" dirty="0" smtClean="0">
                <a:solidFill>
                  <a:srgbClr val="FF0000"/>
                </a:solidFill>
              </a:rPr>
              <a:t>Hücre </a:t>
            </a:r>
            <a:r>
              <a:rPr lang="tr-TR" sz="2000" dirty="0">
                <a:solidFill>
                  <a:srgbClr val="FF0000"/>
                </a:solidFill>
              </a:rPr>
              <a:t>çoğalması, hücre </a:t>
            </a:r>
            <a:r>
              <a:rPr lang="tr-TR" sz="2000" dirty="0" smtClean="0">
                <a:solidFill>
                  <a:srgbClr val="FF0000"/>
                </a:solidFill>
              </a:rPr>
              <a:t>gelişmesi ve hücre </a:t>
            </a:r>
            <a:r>
              <a:rPr lang="tr-TR" sz="2000" dirty="0">
                <a:solidFill>
                  <a:srgbClr val="FF0000"/>
                </a:solidFill>
              </a:rPr>
              <a:t>farklılaşması ile doku onarım süreçleri kontrol </a:t>
            </a:r>
            <a:r>
              <a:rPr lang="tr-TR" sz="2000" dirty="0" smtClean="0">
                <a:solidFill>
                  <a:srgbClr val="FF0000"/>
                </a:solidFill>
              </a:rPr>
              <a:t>eder</a:t>
            </a:r>
            <a:endParaRPr lang="tr-TR" sz="2000" dirty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998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Eksozom</a:t>
            </a:r>
            <a:r>
              <a:rPr lang="tr-TR" dirty="0" smtClean="0">
                <a:solidFill>
                  <a:srgbClr val="FF0000"/>
                </a:solidFill>
              </a:rPr>
              <a:t> - Sonuç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sz="2400" dirty="0" err="1" smtClean="0"/>
              <a:t>Eksozomlar</a:t>
            </a:r>
            <a:r>
              <a:rPr lang="tr-TR" sz="2400" dirty="0" smtClean="0"/>
              <a:t> </a:t>
            </a:r>
            <a:r>
              <a:rPr lang="tr-TR" sz="2400" dirty="0" err="1" smtClean="0"/>
              <a:t>rejeneratif</a:t>
            </a:r>
            <a:r>
              <a:rPr lang="tr-TR" sz="2400" dirty="0" smtClean="0"/>
              <a:t> tıpta geniş kullanım alanına sahiptir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sz="2400" dirty="0" err="1" smtClean="0"/>
              <a:t>Otolog</a:t>
            </a:r>
            <a:r>
              <a:rPr lang="tr-TR" sz="2400" dirty="0" smtClean="0"/>
              <a:t> elde edilebilmeleri güvenli, ucuz ve etkin tedavi sunar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Son 1.5 yılda </a:t>
            </a:r>
            <a:r>
              <a:rPr lang="tr-TR" sz="2400" dirty="0" err="1" smtClean="0"/>
              <a:t>eksozom</a:t>
            </a:r>
            <a:r>
              <a:rPr lang="tr-TR" sz="2400" dirty="0" smtClean="0"/>
              <a:t> tedavilerinin etkinliğini gösteren sayısız yayın yayımlanmıştır</a:t>
            </a:r>
            <a:endParaRPr lang="tr-TR" sz="2400" dirty="0"/>
          </a:p>
          <a:p>
            <a:pPr>
              <a:lnSpc>
                <a:spcPct val="150000"/>
              </a:lnSpc>
            </a:pPr>
            <a:r>
              <a:rPr lang="tr-TR" sz="2400" dirty="0" smtClean="0"/>
              <a:t>Elimizdeki mevcut tedavi imkanlarıyla yeterli </a:t>
            </a:r>
            <a:r>
              <a:rPr lang="tr-TR" sz="2400" dirty="0" err="1" smtClean="0"/>
              <a:t>rejenerasyon</a:t>
            </a:r>
            <a:r>
              <a:rPr lang="tr-TR" sz="2400" dirty="0" smtClean="0"/>
              <a:t> sağlanamayan hastalarda alternatif tedaviler sunar</a:t>
            </a:r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557272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Prof. Dr. Can </a:t>
            </a:r>
            <a:r>
              <a:rPr lang="tr-TR" dirty="0" err="1" smtClean="0">
                <a:solidFill>
                  <a:srgbClr val="FF0000"/>
                </a:solidFill>
              </a:rPr>
              <a:t>Eyigör</a:t>
            </a:r>
            <a:r>
              <a:rPr lang="tr-TR" dirty="0" smtClean="0">
                <a:solidFill>
                  <a:srgbClr val="FF0000"/>
                </a:solidFill>
              </a:rPr>
              <a:t>-Özgeçmiş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 smtClean="0"/>
              <a:t>23.09.1973, İzmir</a:t>
            </a:r>
          </a:p>
          <a:p>
            <a:pPr>
              <a:lnSpc>
                <a:spcPct val="150000"/>
              </a:lnSpc>
            </a:pPr>
            <a:r>
              <a:rPr lang="tr-TR" sz="2400" b="1" dirty="0" err="1" smtClean="0"/>
              <a:t>Dr</a:t>
            </a:r>
            <a:r>
              <a:rPr lang="tr-TR" sz="2400" b="1" dirty="0" smtClean="0"/>
              <a:t>;</a:t>
            </a:r>
            <a:r>
              <a:rPr lang="tr-TR" sz="2400" dirty="0" smtClean="0"/>
              <a:t> Ege </a:t>
            </a:r>
            <a:r>
              <a:rPr lang="tr-TR" sz="2400" dirty="0"/>
              <a:t>Üniversitesi Tıp </a:t>
            </a:r>
            <a:r>
              <a:rPr lang="tr-TR" sz="2400" dirty="0" smtClean="0"/>
              <a:t>Fakültesi, 1996</a:t>
            </a:r>
          </a:p>
          <a:p>
            <a:pPr>
              <a:lnSpc>
                <a:spcPct val="150000"/>
              </a:lnSpc>
            </a:pPr>
            <a:r>
              <a:rPr lang="tr-TR" sz="2400" b="1" dirty="0" smtClean="0"/>
              <a:t>Uzm. </a:t>
            </a:r>
            <a:r>
              <a:rPr lang="tr-TR" sz="2400" b="1" dirty="0" err="1" smtClean="0"/>
              <a:t>Dr</a:t>
            </a:r>
            <a:r>
              <a:rPr lang="tr-TR" sz="2400" b="1" dirty="0" smtClean="0"/>
              <a:t>; </a:t>
            </a:r>
            <a:r>
              <a:rPr lang="tr-TR" sz="2400" dirty="0" smtClean="0"/>
              <a:t>Dokuz Eylül Üniversitesi </a:t>
            </a:r>
            <a:r>
              <a:rPr lang="tr-TR" sz="2400" dirty="0"/>
              <a:t>Tıp Fakültesi Anesteziyoloji ve </a:t>
            </a:r>
            <a:r>
              <a:rPr lang="tr-TR" sz="2400" dirty="0" err="1"/>
              <a:t>Reanimasyon</a:t>
            </a:r>
            <a:r>
              <a:rPr lang="tr-TR" sz="2400" dirty="0"/>
              <a:t> AD</a:t>
            </a:r>
            <a:r>
              <a:rPr lang="tr-TR" sz="2400" dirty="0" smtClean="0"/>
              <a:t>, 2002</a:t>
            </a:r>
          </a:p>
          <a:p>
            <a:pPr>
              <a:lnSpc>
                <a:spcPct val="150000"/>
              </a:lnSpc>
            </a:pPr>
            <a:r>
              <a:rPr lang="tr-TR" sz="2400" b="1" dirty="0" err="1" smtClean="0"/>
              <a:t>Algoloji</a:t>
            </a:r>
            <a:r>
              <a:rPr lang="tr-TR" sz="2400" b="1" dirty="0" smtClean="0"/>
              <a:t> Uzm. </a:t>
            </a:r>
            <a:r>
              <a:rPr lang="tr-TR" sz="2400" b="1" dirty="0" err="1" smtClean="0"/>
              <a:t>Dr</a:t>
            </a:r>
            <a:r>
              <a:rPr lang="tr-TR" sz="2400" b="1" dirty="0" smtClean="0"/>
              <a:t>; </a:t>
            </a:r>
            <a:r>
              <a:rPr lang="tr-TR" sz="2400" dirty="0"/>
              <a:t>Ege Üniversitesi Tıp Fakültesi Anesteziyoloji ve </a:t>
            </a:r>
            <a:r>
              <a:rPr lang="tr-TR" sz="2400" dirty="0" err="1"/>
              <a:t>Reanimasyon</a:t>
            </a:r>
            <a:r>
              <a:rPr lang="tr-TR" sz="2400" dirty="0"/>
              <a:t> AD, </a:t>
            </a:r>
            <a:r>
              <a:rPr lang="tr-TR" sz="2400" dirty="0" err="1"/>
              <a:t>Algoloji</a:t>
            </a:r>
            <a:r>
              <a:rPr lang="tr-TR" sz="2400" dirty="0"/>
              <a:t> </a:t>
            </a:r>
            <a:r>
              <a:rPr lang="tr-TR" sz="2400" dirty="0" smtClean="0"/>
              <a:t>BD, 2006</a:t>
            </a:r>
          </a:p>
          <a:p>
            <a:pPr>
              <a:lnSpc>
                <a:spcPct val="150000"/>
              </a:lnSpc>
            </a:pPr>
            <a:r>
              <a:rPr lang="tr-TR" sz="2400" b="1" dirty="0" smtClean="0"/>
              <a:t>Prof. </a:t>
            </a:r>
            <a:r>
              <a:rPr lang="tr-TR" sz="2400" b="1" dirty="0" err="1" smtClean="0"/>
              <a:t>Dr</a:t>
            </a:r>
            <a:r>
              <a:rPr lang="tr-TR" sz="2400" b="1" dirty="0" smtClean="0"/>
              <a:t>; </a:t>
            </a:r>
            <a:r>
              <a:rPr lang="tr-TR" sz="2400" dirty="0"/>
              <a:t>Ege Üniversitesi Tıp Fakültesi </a:t>
            </a:r>
            <a:r>
              <a:rPr lang="tr-TR" sz="2400" dirty="0" smtClean="0"/>
              <a:t>Anesteziyoloji </a:t>
            </a:r>
            <a:r>
              <a:rPr lang="tr-TR" sz="2400" dirty="0"/>
              <a:t>ve </a:t>
            </a:r>
            <a:r>
              <a:rPr lang="tr-TR" sz="2400" dirty="0" err="1"/>
              <a:t>Reanimasyon</a:t>
            </a:r>
            <a:r>
              <a:rPr lang="tr-TR" sz="2400" dirty="0"/>
              <a:t> AD, </a:t>
            </a:r>
            <a:r>
              <a:rPr lang="tr-TR" sz="2400" dirty="0" err="1"/>
              <a:t>Algoloji</a:t>
            </a:r>
            <a:r>
              <a:rPr lang="tr-TR" sz="2400" dirty="0"/>
              <a:t> </a:t>
            </a:r>
            <a:r>
              <a:rPr lang="tr-TR" sz="2400" dirty="0" smtClean="0"/>
              <a:t>BD, 2017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34243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Prof. Dr. Can </a:t>
            </a:r>
            <a:r>
              <a:rPr lang="tr-TR" dirty="0" err="1">
                <a:solidFill>
                  <a:srgbClr val="FF0000"/>
                </a:solidFill>
              </a:rPr>
              <a:t>Eyigör</a:t>
            </a:r>
            <a:r>
              <a:rPr lang="tr-TR" dirty="0">
                <a:solidFill>
                  <a:srgbClr val="FF0000"/>
                </a:solidFill>
              </a:rPr>
              <a:t>-Özgeçmiş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tr-TR" sz="2400" dirty="0" err="1" smtClean="0"/>
              <a:t>Rejeneratif</a:t>
            </a:r>
            <a:r>
              <a:rPr lang="tr-TR" sz="2400" dirty="0" smtClean="0"/>
              <a:t> Tıp Uygulamaları, 2007</a:t>
            </a:r>
          </a:p>
          <a:p>
            <a:pPr lvl="1">
              <a:lnSpc>
                <a:spcPct val="150000"/>
              </a:lnSpc>
            </a:pPr>
            <a:r>
              <a:rPr lang="tr-TR" sz="2000" dirty="0" smtClean="0"/>
              <a:t>HA, Ozon, PRP, </a:t>
            </a:r>
            <a:r>
              <a:rPr lang="tr-TR" sz="2000" dirty="0" err="1" smtClean="0"/>
              <a:t>Sitokin</a:t>
            </a:r>
            <a:r>
              <a:rPr lang="tr-TR" sz="2000" dirty="0" smtClean="0"/>
              <a:t> uygulamaları</a:t>
            </a:r>
          </a:p>
          <a:p>
            <a:pPr lvl="1">
              <a:lnSpc>
                <a:spcPct val="150000"/>
              </a:lnSpc>
            </a:pPr>
            <a:r>
              <a:rPr lang="tr-TR" sz="2000" dirty="0" smtClean="0"/>
              <a:t>Kök Hücre ve </a:t>
            </a:r>
            <a:r>
              <a:rPr lang="tr-TR" sz="2000" dirty="0" err="1" smtClean="0"/>
              <a:t>Eksozom</a:t>
            </a:r>
            <a:r>
              <a:rPr lang="tr-TR" sz="2000" dirty="0" smtClean="0"/>
              <a:t> tedavileri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Ege Üniversitesi GETAT Merkezi Kurucusu, 2015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Türkiye’de ilk SVF kök hücre tedavisi uygulayıcısı, 2016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Ege Üniversitesi Kök Hücre BD, Kök hücre doktorası, 2024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Ege Üniversitesi </a:t>
            </a:r>
            <a:r>
              <a:rPr lang="tr-TR" sz="2400" dirty="0" err="1" smtClean="0"/>
              <a:t>Teknokent</a:t>
            </a:r>
            <a:r>
              <a:rPr lang="tr-TR" sz="2400" dirty="0" smtClean="0"/>
              <a:t>, AR-GE Şirketi kurulumu, 2018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Prof. Dr. olarak </a:t>
            </a:r>
            <a:r>
              <a:rPr lang="tr-TR" sz="2400" dirty="0" smtClean="0"/>
              <a:t>halen Ege Üniversitesi </a:t>
            </a:r>
            <a:r>
              <a:rPr lang="tr-TR" sz="2400" dirty="0" err="1" smtClean="0"/>
              <a:t>Algoloji</a:t>
            </a:r>
            <a:r>
              <a:rPr lang="tr-TR" sz="2400" dirty="0" smtClean="0"/>
              <a:t> </a:t>
            </a:r>
            <a:r>
              <a:rPr lang="tr-TR" sz="2400" dirty="0" err="1" smtClean="0"/>
              <a:t>BD’ında</a:t>
            </a:r>
            <a:r>
              <a:rPr lang="tr-TR" sz="2400" dirty="0" smtClean="0"/>
              <a:t> çalışıyor, aktif ‘’</a:t>
            </a:r>
            <a:r>
              <a:rPr lang="tr-TR" sz="2400" dirty="0" err="1" smtClean="0"/>
              <a:t>Rejeneratif</a:t>
            </a:r>
            <a:r>
              <a:rPr lang="tr-TR" sz="2400" dirty="0" smtClean="0"/>
              <a:t> Tedaviler’’ uyguluyor, bilimsel çalışmalar yapıyor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494733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tr-TR" altLang="tr-TR" sz="4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tr-TR" altLang="tr-TR" sz="4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Rejeneratif</a:t>
            </a:r>
            <a:r>
              <a:rPr lang="tr-TR" altLang="tr-TR" sz="4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Tıp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9219" name="2 İçerik Yer Tutucusu"/>
          <p:cNvSpPr>
            <a:spLocks noGrp="1"/>
          </p:cNvSpPr>
          <p:nvPr>
            <p:ph idx="1"/>
          </p:nvPr>
        </p:nvSpPr>
        <p:spPr>
          <a:xfrm>
            <a:off x="683568" y="1447800"/>
            <a:ext cx="8030220" cy="4800600"/>
          </a:xfrm>
        </p:spPr>
        <p:txBody>
          <a:bodyPr/>
          <a:lstStyle/>
          <a:p>
            <a:pPr eaLnBrk="1" hangingPunct="1">
              <a:lnSpc>
                <a:spcPct val="200000"/>
              </a:lnSpc>
            </a:pPr>
            <a:r>
              <a:rPr lang="tr-TR" sz="2400" dirty="0" smtClean="0">
                <a:cs typeface="Arial" charset="0"/>
              </a:rPr>
              <a:t>Vücudun zarar görmüş yaşlanan veya hastalıklı hücre, doku ve organlarının</a:t>
            </a:r>
          </a:p>
          <a:p>
            <a:pPr eaLnBrk="1" hangingPunct="1">
              <a:lnSpc>
                <a:spcPct val="200000"/>
              </a:lnSpc>
            </a:pPr>
            <a:r>
              <a:rPr lang="tr-TR" sz="2400" dirty="0" smtClean="0">
                <a:cs typeface="Arial" charset="0"/>
              </a:rPr>
              <a:t>Tamirine, yenilenmesine ve </a:t>
            </a:r>
            <a:r>
              <a:rPr lang="tr-TR" sz="2400" dirty="0" err="1" smtClean="0">
                <a:cs typeface="Arial" charset="0"/>
              </a:rPr>
              <a:t>rejenerasyonuna</a:t>
            </a:r>
            <a:r>
              <a:rPr lang="tr-TR" sz="2400" dirty="0" smtClean="0">
                <a:cs typeface="Arial" charset="0"/>
              </a:rPr>
              <a:t> olanak veren </a:t>
            </a:r>
          </a:p>
          <a:p>
            <a:pPr eaLnBrk="1" hangingPunct="1">
              <a:lnSpc>
                <a:spcPct val="200000"/>
              </a:lnSpc>
            </a:pPr>
            <a:r>
              <a:rPr lang="tr-TR" sz="2400" dirty="0" smtClean="0">
                <a:cs typeface="Arial" charset="0"/>
              </a:rPr>
              <a:t>Hızla gelişmekte olan yenilikçi tıp teknolojisidir</a:t>
            </a:r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1425" y="0"/>
            <a:ext cx="2822575" cy="171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</p:spTree>
    <p:extLst>
      <p:ext uri="{BB962C8B-B14F-4D97-AF65-F5344CB8AC3E}">
        <p14:creationId xmlns:p14="http://schemas.microsoft.com/office/powerpoint/2010/main" val="36080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4" y="15172"/>
            <a:ext cx="9162429" cy="6842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472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Eksozom</a:t>
            </a:r>
            <a:r>
              <a:rPr lang="tr-TR" dirty="0" smtClean="0">
                <a:solidFill>
                  <a:srgbClr val="FF0000"/>
                </a:solidFill>
              </a:rPr>
              <a:t> – Avantajları (kök hücre)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Otolog</a:t>
            </a:r>
            <a:r>
              <a:rPr lang="tr-TR" sz="2400" dirty="0" smtClean="0"/>
              <a:t> elde edilmesi kolay (sadece kan alınır - </a:t>
            </a:r>
            <a:r>
              <a:rPr lang="tr-TR" sz="2400" dirty="0" err="1" smtClean="0"/>
              <a:t>lipoaspirasyonu</a:t>
            </a:r>
            <a:r>
              <a:rPr lang="tr-TR" sz="2400" dirty="0" smtClean="0"/>
              <a:t> gerek yok)</a:t>
            </a:r>
          </a:p>
          <a:p>
            <a:r>
              <a:rPr lang="tr-TR" sz="2400" dirty="0" smtClean="0"/>
              <a:t>Etkinliği kök hücre tedavisine çok yakın</a:t>
            </a:r>
          </a:p>
          <a:p>
            <a:r>
              <a:rPr lang="tr-TR" sz="2400" dirty="0" err="1" smtClean="0"/>
              <a:t>Nano</a:t>
            </a:r>
            <a:r>
              <a:rPr lang="tr-TR" sz="2400" dirty="0" smtClean="0"/>
              <a:t> parçacık olduklarından kan-beyin, testin-kan gibi kök hücrenin geçemeyeceği bariyerleri geçebilir (özellikle </a:t>
            </a:r>
            <a:r>
              <a:rPr lang="tr-TR" sz="2400" dirty="0" err="1" smtClean="0"/>
              <a:t>ürogenital</a:t>
            </a:r>
            <a:r>
              <a:rPr lang="tr-TR" sz="2400" dirty="0" smtClean="0"/>
              <a:t> sistem ve </a:t>
            </a:r>
            <a:r>
              <a:rPr lang="tr-TR" sz="2400" dirty="0" err="1" smtClean="0"/>
              <a:t>nörodejeneratif</a:t>
            </a:r>
            <a:r>
              <a:rPr lang="tr-TR" sz="2400" dirty="0" smtClean="0"/>
              <a:t> tedavilerde daha etkin)</a:t>
            </a:r>
          </a:p>
          <a:p>
            <a:r>
              <a:rPr lang="tr-TR" sz="2400" dirty="0" smtClean="0"/>
              <a:t>Tekrarlanabilir</a:t>
            </a:r>
          </a:p>
          <a:p>
            <a:r>
              <a:rPr lang="tr-TR" sz="2400" dirty="0" smtClean="0"/>
              <a:t>Uygulaması kolay, en ince uçlu iğneden geçebilir</a:t>
            </a:r>
          </a:p>
          <a:p>
            <a:r>
              <a:rPr lang="tr-TR" sz="2400" dirty="0"/>
              <a:t>Ucuz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316839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Eksozom</a:t>
            </a:r>
            <a:r>
              <a:rPr lang="tr-TR" dirty="0" smtClean="0">
                <a:solidFill>
                  <a:srgbClr val="FF0000"/>
                </a:solidFill>
              </a:rPr>
              <a:t> Kullanım Alanları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tr-TR" sz="2400" dirty="0" smtClean="0"/>
              <a:t>Kadın Hastalıkları ve Doğum</a:t>
            </a:r>
          </a:p>
          <a:p>
            <a:pPr lvl="1"/>
            <a:r>
              <a:rPr lang="tr-TR" sz="2000" dirty="0" smtClean="0"/>
              <a:t>İVF (Prematüre </a:t>
            </a:r>
            <a:r>
              <a:rPr lang="tr-TR" sz="2000" dirty="0" err="1" smtClean="0"/>
              <a:t>overyal</a:t>
            </a:r>
            <a:r>
              <a:rPr lang="tr-TR" sz="2000" dirty="0" smtClean="0"/>
              <a:t> yetmezlik, </a:t>
            </a:r>
            <a:r>
              <a:rPr lang="tr-TR" sz="2000" dirty="0" err="1" smtClean="0"/>
              <a:t>Endometrium</a:t>
            </a:r>
            <a:r>
              <a:rPr lang="tr-TR" sz="2000" dirty="0" smtClean="0"/>
              <a:t> inceliği)</a:t>
            </a:r>
          </a:p>
          <a:p>
            <a:pPr lvl="1"/>
            <a:r>
              <a:rPr lang="tr-TR" sz="2000" dirty="0" smtClean="0"/>
              <a:t>Vajinal estetik ve </a:t>
            </a:r>
            <a:r>
              <a:rPr lang="tr-TR" sz="2000" dirty="0" err="1" smtClean="0"/>
              <a:t>postmenapozal</a:t>
            </a:r>
            <a:r>
              <a:rPr lang="tr-TR" sz="2000" dirty="0" smtClean="0"/>
              <a:t> tedaviler</a:t>
            </a:r>
          </a:p>
          <a:p>
            <a:r>
              <a:rPr lang="tr-TR" sz="2400" dirty="0" smtClean="0"/>
              <a:t>Üroloji</a:t>
            </a:r>
          </a:p>
          <a:p>
            <a:pPr lvl="1"/>
            <a:r>
              <a:rPr lang="tr-TR" sz="2000" dirty="0" err="1" smtClean="0"/>
              <a:t>Erektil</a:t>
            </a:r>
            <a:r>
              <a:rPr lang="tr-TR" sz="2000" dirty="0" smtClean="0"/>
              <a:t> </a:t>
            </a:r>
            <a:r>
              <a:rPr lang="tr-TR" sz="2000" dirty="0" err="1" smtClean="0"/>
              <a:t>disfonksiyon</a:t>
            </a:r>
            <a:endParaRPr lang="tr-TR" sz="2000" dirty="0" smtClean="0"/>
          </a:p>
          <a:p>
            <a:pPr lvl="1"/>
            <a:r>
              <a:rPr lang="tr-TR" sz="2000" dirty="0" err="1" smtClean="0"/>
              <a:t>Oligo-azospermi</a:t>
            </a:r>
            <a:r>
              <a:rPr lang="tr-TR" sz="2000" dirty="0" smtClean="0"/>
              <a:t> tedavisi</a:t>
            </a:r>
          </a:p>
          <a:p>
            <a:r>
              <a:rPr lang="tr-TR" sz="2400" dirty="0" err="1" smtClean="0"/>
              <a:t>Dermakozmetik</a:t>
            </a:r>
            <a:endParaRPr lang="tr-TR" sz="2400" dirty="0" smtClean="0"/>
          </a:p>
          <a:p>
            <a:pPr lvl="1"/>
            <a:r>
              <a:rPr lang="tr-TR" sz="2000" dirty="0" smtClean="0"/>
              <a:t>Yüz-boyun derisi </a:t>
            </a:r>
            <a:r>
              <a:rPr lang="tr-TR" sz="2000" dirty="0" err="1" smtClean="0"/>
              <a:t>rejenerasyonu</a:t>
            </a:r>
            <a:r>
              <a:rPr lang="tr-TR" sz="2000" dirty="0" smtClean="0"/>
              <a:t> ve </a:t>
            </a:r>
            <a:r>
              <a:rPr lang="tr-TR" sz="2000" dirty="0" err="1" smtClean="0"/>
              <a:t>skar</a:t>
            </a:r>
            <a:r>
              <a:rPr lang="tr-TR" sz="2000" dirty="0" smtClean="0"/>
              <a:t> tedavisi</a:t>
            </a:r>
          </a:p>
          <a:p>
            <a:pPr lvl="1"/>
            <a:r>
              <a:rPr lang="tr-TR" sz="2000" dirty="0" smtClean="0"/>
              <a:t>Saç tedavileri ve saç ekimi sonrası </a:t>
            </a:r>
          </a:p>
          <a:p>
            <a:r>
              <a:rPr lang="tr-TR" sz="2400" dirty="0" smtClean="0"/>
              <a:t>Ortopedi-Fizik Tedavi-</a:t>
            </a:r>
            <a:r>
              <a:rPr lang="tr-TR" sz="2400" dirty="0" err="1" smtClean="0"/>
              <a:t>Algoloji</a:t>
            </a:r>
            <a:r>
              <a:rPr lang="tr-TR" sz="2400" dirty="0" smtClean="0"/>
              <a:t>-Spor Hekimliği</a:t>
            </a:r>
          </a:p>
          <a:p>
            <a:pPr lvl="1"/>
            <a:r>
              <a:rPr lang="tr-TR" sz="2000" dirty="0" err="1" smtClean="0"/>
              <a:t>Osteoartroz</a:t>
            </a:r>
            <a:r>
              <a:rPr lang="tr-TR" sz="2000" dirty="0" smtClean="0"/>
              <a:t> tedavileri</a:t>
            </a:r>
          </a:p>
          <a:p>
            <a:pPr lvl="1"/>
            <a:r>
              <a:rPr lang="tr-TR" sz="2000" dirty="0" smtClean="0"/>
              <a:t> Yumuşak doku ve spor yaralanmaları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145879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Eksozom</a:t>
            </a:r>
            <a:r>
              <a:rPr lang="tr-TR" dirty="0">
                <a:solidFill>
                  <a:srgbClr val="FF0000"/>
                </a:solidFill>
              </a:rPr>
              <a:t> Kullanım Alanları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 smtClean="0"/>
              <a:t>Çene Cerrahisi</a:t>
            </a:r>
          </a:p>
          <a:p>
            <a:pPr lvl="1"/>
            <a:r>
              <a:rPr lang="tr-TR" sz="2000" dirty="0" err="1" smtClean="0"/>
              <a:t>Mandibüler</a:t>
            </a:r>
            <a:r>
              <a:rPr lang="tr-TR" sz="2000" dirty="0" smtClean="0"/>
              <a:t> kemik nekrozu ve yetmezliğinde</a:t>
            </a:r>
            <a:endParaRPr lang="tr-TR" sz="2000" dirty="0"/>
          </a:p>
          <a:p>
            <a:pPr lvl="1"/>
            <a:r>
              <a:rPr lang="tr-TR" sz="2000" dirty="0" err="1" smtClean="0"/>
              <a:t>İmplant</a:t>
            </a:r>
            <a:r>
              <a:rPr lang="tr-TR" sz="2000" dirty="0" smtClean="0"/>
              <a:t> öncesi </a:t>
            </a:r>
            <a:r>
              <a:rPr lang="tr-TR" sz="2000" dirty="0" err="1" smtClean="0"/>
              <a:t>rejeneratif</a:t>
            </a:r>
            <a:r>
              <a:rPr lang="tr-TR" sz="2000" dirty="0" smtClean="0"/>
              <a:t> tedaviler</a:t>
            </a:r>
          </a:p>
          <a:p>
            <a:endParaRPr lang="tr-TR" sz="2400" dirty="0" smtClean="0"/>
          </a:p>
          <a:p>
            <a:r>
              <a:rPr lang="tr-TR" sz="2400" dirty="0" smtClean="0"/>
              <a:t>Yakın gelecekte;</a:t>
            </a:r>
          </a:p>
          <a:p>
            <a:pPr lvl="1"/>
            <a:r>
              <a:rPr lang="tr-TR" sz="2000" dirty="0" smtClean="0"/>
              <a:t>Göz Hastalıkları</a:t>
            </a:r>
          </a:p>
          <a:p>
            <a:pPr lvl="2"/>
            <a:r>
              <a:rPr lang="tr-TR" sz="1600" dirty="0" err="1" smtClean="0"/>
              <a:t>Sjögren</a:t>
            </a:r>
            <a:r>
              <a:rPr lang="tr-TR" sz="1600" dirty="0" smtClean="0"/>
              <a:t> hastalığı</a:t>
            </a:r>
          </a:p>
          <a:p>
            <a:pPr lvl="2"/>
            <a:r>
              <a:rPr lang="tr-TR" sz="1600" dirty="0" smtClean="0"/>
              <a:t>Kornea </a:t>
            </a:r>
            <a:r>
              <a:rPr lang="tr-TR" sz="1600" dirty="0" err="1" smtClean="0"/>
              <a:t>rejenerasyonu</a:t>
            </a:r>
            <a:endParaRPr lang="tr-TR" sz="1600" dirty="0" smtClean="0"/>
          </a:p>
          <a:p>
            <a:pPr lvl="2"/>
            <a:r>
              <a:rPr lang="tr-TR" sz="1600" dirty="0" smtClean="0"/>
              <a:t>Retina </a:t>
            </a:r>
            <a:r>
              <a:rPr lang="tr-TR" sz="1600" dirty="0" err="1" smtClean="0"/>
              <a:t>rejenerasyonu</a:t>
            </a:r>
            <a:endParaRPr lang="tr-TR" sz="1600" dirty="0" smtClean="0"/>
          </a:p>
          <a:p>
            <a:pPr lvl="1"/>
            <a:r>
              <a:rPr lang="tr-TR" sz="2000" dirty="0" smtClean="0"/>
              <a:t>Beyin Cerrahisi</a:t>
            </a:r>
          </a:p>
          <a:p>
            <a:pPr lvl="2"/>
            <a:r>
              <a:rPr lang="tr-TR" sz="1600" dirty="0" smtClean="0"/>
              <a:t>Disk </a:t>
            </a:r>
            <a:r>
              <a:rPr lang="tr-TR" sz="1600" dirty="0" err="1" smtClean="0"/>
              <a:t>rejenerasyonu</a:t>
            </a:r>
            <a:endParaRPr lang="tr-TR" sz="1600" dirty="0" smtClean="0"/>
          </a:p>
          <a:p>
            <a:pPr lvl="1"/>
            <a:r>
              <a:rPr lang="tr-TR" sz="2000" dirty="0" smtClean="0"/>
              <a:t>Nöroloji</a:t>
            </a:r>
          </a:p>
          <a:p>
            <a:pPr lvl="2"/>
            <a:r>
              <a:rPr lang="tr-TR" sz="1600" dirty="0" err="1" smtClean="0"/>
              <a:t>Nörodejeneratif</a:t>
            </a:r>
            <a:r>
              <a:rPr lang="tr-TR" sz="1600" dirty="0" smtClean="0"/>
              <a:t> hastalıklarda tedavi </a:t>
            </a:r>
          </a:p>
        </p:txBody>
      </p:sp>
    </p:spTree>
    <p:extLst>
      <p:ext uri="{BB962C8B-B14F-4D97-AF65-F5344CB8AC3E}">
        <p14:creationId xmlns:p14="http://schemas.microsoft.com/office/powerpoint/2010/main" val="1422706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Eksozom</a:t>
            </a:r>
            <a:r>
              <a:rPr lang="tr-TR" dirty="0" smtClean="0">
                <a:solidFill>
                  <a:srgbClr val="FF0000"/>
                </a:solidFill>
              </a:rPr>
              <a:t> Türleri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Otojenik</a:t>
            </a:r>
            <a:endParaRPr lang="tr-TR" dirty="0" smtClean="0"/>
          </a:p>
          <a:p>
            <a:r>
              <a:rPr lang="tr-TR" dirty="0" err="1" smtClean="0"/>
              <a:t>Allojenik</a:t>
            </a:r>
            <a:r>
              <a:rPr lang="tr-TR" dirty="0" smtClean="0"/>
              <a:t>;</a:t>
            </a:r>
          </a:p>
          <a:p>
            <a:pPr lvl="1"/>
            <a:r>
              <a:rPr lang="tr-TR" dirty="0" smtClean="0"/>
              <a:t>Bitki</a:t>
            </a:r>
          </a:p>
          <a:p>
            <a:pPr lvl="1"/>
            <a:r>
              <a:rPr lang="tr-TR" dirty="0" smtClean="0"/>
              <a:t>Hayvan</a:t>
            </a:r>
          </a:p>
          <a:p>
            <a:pPr lvl="1"/>
            <a:r>
              <a:rPr lang="tr-TR" dirty="0" smtClean="0"/>
              <a:t>İnsan kökenli</a:t>
            </a:r>
          </a:p>
          <a:p>
            <a:pPr marL="914400" lvl="2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074513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1517</TotalTime>
  <Words>758</Words>
  <Application>Microsoft Office PowerPoint</Application>
  <PresentationFormat>Ekran Gösterisi (4:3)</PresentationFormat>
  <Paragraphs>130</Paragraphs>
  <Slides>18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4" baseType="lpstr">
      <vt:lpstr>MS PGothic</vt:lpstr>
      <vt:lpstr>Arial</vt:lpstr>
      <vt:lpstr>Calibri</vt:lpstr>
      <vt:lpstr>Century Schoolbook</vt:lpstr>
      <vt:lpstr>Comic Sans MS</vt:lpstr>
      <vt:lpstr>Ofis Teması</vt:lpstr>
      <vt:lpstr>PowerPoint Sunusu</vt:lpstr>
      <vt:lpstr>Prof. Dr. Can Eyigör-Özgeçmiş</vt:lpstr>
      <vt:lpstr>Prof. Dr. Can Eyigör-Özgeçmiş</vt:lpstr>
      <vt:lpstr>             Rejeneratif Tıp</vt:lpstr>
      <vt:lpstr>PowerPoint Sunusu</vt:lpstr>
      <vt:lpstr>Eksozom – Avantajları (kök hücre) </vt:lpstr>
      <vt:lpstr>Eksozom Kullanım Alanları</vt:lpstr>
      <vt:lpstr>Eksozom Kullanım Alanları</vt:lpstr>
      <vt:lpstr>Eksozom Türleri</vt:lpstr>
      <vt:lpstr>Otojenik - Eksozom</vt:lpstr>
      <vt:lpstr>Allojenik - Eksozom</vt:lpstr>
      <vt:lpstr>Eksozom</vt:lpstr>
      <vt:lpstr>Eksozom</vt:lpstr>
      <vt:lpstr>Eksozom</vt:lpstr>
      <vt:lpstr>Eksozom</vt:lpstr>
      <vt:lpstr>Eksozom</vt:lpstr>
      <vt:lpstr>Eksozom</vt:lpstr>
      <vt:lpstr>Eksozom - Sonuç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ACER</dc:creator>
  <cp:lastModifiedBy>Sibel Eyigor</cp:lastModifiedBy>
  <cp:revision>99</cp:revision>
  <dcterms:created xsi:type="dcterms:W3CDTF">2022-12-06T12:32:45Z</dcterms:created>
  <dcterms:modified xsi:type="dcterms:W3CDTF">2025-02-10T13:47:55Z</dcterms:modified>
</cp:coreProperties>
</file>